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9" r:id="rId5"/>
    <p:sldId id="260" r:id="rId6"/>
    <p:sldId id="257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067936-5FE5-4327-BC87-70A4BD7FE166}" type="datetimeFigureOut">
              <a:rPr lang="en-US" smtClean="0"/>
              <a:t>10/8/2010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96E9A1-B961-4C8A-AF7E-930883B648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067936-5FE5-4327-BC87-70A4BD7FE166}" type="datetimeFigureOut">
              <a:rPr lang="en-US" smtClean="0"/>
              <a:t>10/8/2010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6E9A1-B961-4C8A-AF7E-930883B648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067936-5FE5-4327-BC87-70A4BD7FE166}" type="datetimeFigureOut">
              <a:rPr lang="en-US" smtClean="0"/>
              <a:t>10/8/2010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6E9A1-B961-4C8A-AF7E-930883B648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067936-5FE5-4327-BC87-70A4BD7FE166}" type="datetimeFigureOut">
              <a:rPr lang="en-US" smtClean="0"/>
              <a:t>10/8/2010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6E9A1-B961-4C8A-AF7E-930883B648E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067936-5FE5-4327-BC87-70A4BD7FE166}" type="datetimeFigureOut">
              <a:rPr lang="en-US" smtClean="0"/>
              <a:t>10/8/2010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6E9A1-B961-4C8A-AF7E-930883B648E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067936-5FE5-4327-BC87-70A4BD7FE166}" type="datetimeFigureOut">
              <a:rPr lang="en-US" smtClean="0"/>
              <a:t>10/8/2010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6E9A1-B961-4C8A-AF7E-930883B648E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067936-5FE5-4327-BC87-70A4BD7FE166}" type="datetimeFigureOut">
              <a:rPr lang="en-US" smtClean="0"/>
              <a:t>10/8/2010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6E9A1-B961-4C8A-AF7E-930883B648E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067936-5FE5-4327-BC87-70A4BD7FE166}" type="datetimeFigureOut">
              <a:rPr lang="en-US" smtClean="0"/>
              <a:t>10/8/2010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6E9A1-B961-4C8A-AF7E-930883B648E0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067936-5FE5-4327-BC87-70A4BD7FE166}" type="datetimeFigureOut">
              <a:rPr lang="en-US" smtClean="0"/>
              <a:t>10/8/2010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6E9A1-B961-4C8A-AF7E-930883B648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067936-5FE5-4327-BC87-70A4BD7FE166}" type="datetimeFigureOut">
              <a:rPr lang="en-US" smtClean="0"/>
              <a:t>10/8/2010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6E9A1-B961-4C8A-AF7E-930883B648E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067936-5FE5-4327-BC87-70A4BD7FE166}" type="datetimeFigureOut">
              <a:rPr lang="en-US" smtClean="0"/>
              <a:t>10/8/2010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96E9A1-B961-4C8A-AF7E-930883B648E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067936-5FE5-4327-BC87-70A4BD7FE166}" type="datetimeFigureOut">
              <a:rPr lang="en-US" smtClean="0"/>
              <a:t>10/8/2010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96E9A1-B961-4C8A-AF7E-930883B648E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829761"/>
          </a:xfrm>
        </p:spPr>
        <p:txBody>
          <a:bodyPr/>
          <a:lstStyle/>
          <a:p>
            <a:r>
              <a:rPr lang="en-GB" dirty="0" smtClean="0"/>
              <a:t>Training Methods &amp; Fitness Requirements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Joe Lawrence – Triple Jump</a:t>
            </a:r>
            <a:endParaRPr lang="en-GB" dirty="0"/>
          </a:p>
        </p:txBody>
      </p:sp>
      <p:pic>
        <p:nvPicPr>
          <p:cNvPr id="5" name="Picture 4" descr="tj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643182"/>
            <a:ext cx="24384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r>
              <a:rPr lang="en-GB" dirty="0" smtClean="0"/>
              <a:t>To be able to </a:t>
            </a:r>
            <a:r>
              <a:rPr lang="en-GB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</a:t>
            </a:r>
            <a:r>
              <a:rPr lang="en-GB" dirty="0" smtClean="0"/>
              <a:t> the importance of different </a:t>
            </a:r>
            <a:r>
              <a:rPr lang="en-GB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components of fitness </a:t>
            </a:r>
            <a:r>
              <a:rPr lang="en-GB" dirty="0" smtClean="0"/>
              <a:t>for a </a:t>
            </a:r>
            <a:r>
              <a:rPr lang="en-GB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triple jumper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</a:t>
            </a:r>
            <a:r>
              <a:rPr lang="en-GB" dirty="0" smtClean="0"/>
              <a:t> the different </a:t>
            </a:r>
            <a:r>
              <a:rPr lang="en-GB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methods </a:t>
            </a:r>
            <a:r>
              <a:rPr lang="en-GB" dirty="0" smtClean="0"/>
              <a:t>required for a </a:t>
            </a:r>
            <a:r>
              <a:rPr lang="en-GB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triple jumper </a:t>
            </a:r>
            <a:r>
              <a:rPr lang="en-GB" dirty="0" smtClean="0"/>
              <a:t>to achieve </a:t>
            </a:r>
            <a:r>
              <a:rPr lang="en-GB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excellence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Objectives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285860"/>
            <a:ext cx="8183880" cy="474918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B0F0"/>
                </a:solidFill>
                <a:latin typeface="+mn-lt"/>
              </a:rPr>
              <a:t>At the start of the lesson I knew ….. about </a:t>
            </a:r>
            <a:r>
              <a:rPr lang="en-GB" sz="2400" dirty="0" smtClean="0">
                <a:solidFill>
                  <a:srgbClr val="00B0F0"/>
                </a:solidFill>
                <a:latin typeface="+mn-lt"/>
              </a:rPr>
              <a:t>training methods and fitness requirements of a triple jumper</a:t>
            </a:r>
            <a:r>
              <a:rPr lang="en-GB" sz="2400" dirty="0" smtClean="0">
                <a:solidFill>
                  <a:srgbClr val="00B0F0"/>
                </a:solidFill>
                <a:latin typeface="+mn-lt"/>
              </a:rPr>
              <a:t/>
            </a:r>
            <a:br>
              <a:rPr lang="en-GB" sz="2400" dirty="0" smtClean="0">
                <a:solidFill>
                  <a:srgbClr val="00B0F0"/>
                </a:solidFill>
                <a:latin typeface="+mn-lt"/>
              </a:rPr>
            </a:br>
            <a:r>
              <a:rPr lang="en-GB" sz="2400" dirty="0" smtClean="0">
                <a:solidFill>
                  <a:srgbClr val="00B0F0"/>
                </a:solidFill>
                <a:latin typeface="+mn-lt"/>
              </a:rPr>
              <a:t>	</a:t>
            </a:r>
            <a:br>
              <a:rPr lang="en-GB" sz="2400" dirty="0" smtClean="0">
                <a:solidFill>
                  <a:srgbClr val="00B0F0"/>
                </a:solidFill>
                <a:latin typeface="+mn-lt"/>
              </a:rPr>
            </a:br>
            <a:r>
              <a:rPr lang="en-GB" sz="2400" dirty="0" smtClean="0">
                <a:solidFill>
                  <a:srgbClr val="00B0F0"/>
                </a:solidFill>
                <a:latin typeface="+mn-lt"/>
              </a:rPr>
              <a:t>Now I know …….. </a:t>
            </a:r>
            <a:r>
              <a:rPr lang="en-GB" sz="2400" dirty="0" smtClean="0">
                <a:solidFill>
                  <a:srgbClr val="00B0F0"/>
                </a:solidFill>
              </a:rPr>
              <a:t>about training methods and fitness requirements of a triple jumper </a:t>
            </a:r>
            <a:r>
              <a:rPr lang="en-GB" sz="2400" dirty="0" smtClean="0">
                <a:solidFill>
                  <a:srgbClr val="00B0F0"/>
                </a:solidFill>
                <a:latin typeface="+mn-lt"/>
              </a:rPr>
              <a:t/>
            </a:r>
            <a:br>
              <a:rPr lang="en-GB" sz="2400" dirty="0" smtClean="0">
                <a:solidFill>
                  <a:srgbClr val="00B0F0"/>
                </a:solidFill>
                <a:latin typeface="+mn-lt"/>
              </a:rPr>
            </a:br>
            <a:r>
              <a:rPr lang="en-GB" sz="2400" dirty="0" smtClean="0">
                <a:solidFill>
                  <a:srgbClr val="00B0F0"/>
                </a:solidFill>
                <a:latin typeface="+mn-lt"/>
              </a:rPr>
              <a:t/>
            </a:r>
            <a:br>
              <a:rPr lang="en-GB" sz="2400" dirty="0" smtClean="0">
                <a:solidFill>
                  <a:srgbClr val="00B0F0"/>
                </a:solidFill>
                <a:latin typeface="+mn-lt"/>
              </a:rPr>
            </a:br>
            <a:r>
              <a:rPr lang="en-GB" sz="2400" dirty="0" smtClean="0">
                <a:solidFill>
                  <a:srgbClr val="00B0F0"/>
                </a:solidFill>
                <a:latin typeface="+mn-lt"/>
              </a:rPr>
              <a:t>At the start of the lesson I was working at Grade …… To get to Grade ……. I need to……..</a:t>
            </a:r>
            <a:br>
              <a:rPr lang="en-GB" sz="2400" dirty="0" smtClean="0">
                <a:solidFill>
                  <a:srgbClr val="00B0F0"/>
                </a:solidFill>
                <a:latin typeface="+mn-lt"/>
              </a:rPr>
            </a:br>
            <a:r>
              <a:rPr lang="en-GB" sz="2400" dirty="0" smtClean="0">
                <a:solidFill>
                  <a:srgbClr val="00B0F0"/>
                </a:solidFill>
                <a:latin typeface="+mn-lt"/>
              </a:rPr>
              <a:t/>
            </a:r>
            <a:br>
              <a:rPr lang="en-GB" sz="2400" dirty="0" smtClean="0">
                <a:solidFill>
                  <a:srgbClr val="00B0F0"/>
                </a:solidFill>
                <a:latin typeface="+mn-lt"/>
              </a:rPr>
            </a:br>
            <a:r>
              <a:rPr lang="en-GB" sz="2400" dirty="0" smtClean="0">
                <a:solidFill>
                  <a:srgbClr val="00B0F0"/>
                </a:solidFill>
                <a:latin typeface="+mn-lt"/>
              </a:rPr>
              <a:t>I have made some/good /excellent </a:t>
            </a:r>
            <a:r>
              <a:rPr lang="en-GB" sz="2000" dirty="0" smtClean="0">
                <a:solidFill>
                  <a:srgbClr val="00B0F0"/>
                </a:solidFill>
                <a:latin typeface="+mn-lt"/>
              </a:rPr>
              <a:t>PROGRESS</a:t>
            </a:r>
            <a:r>
              <a:rPr lang="en-GB" sz="2800" dirty="0" smtClean="0">
                <a:latin typeface="+mn-lt"/>
              </a:rPr>
              <a:t/>
            </a:r>
            <a:br>
              <a:rPr lang="en-GB" sz="2800" dirty="0" smtClean="0">
                <a:latin typeface="+mn-lt"/>
              </a:rPr>
            </a:br>
            <a:endParaRPr lang="en-GB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0412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5400" b="1" dirty="0" smtClean="0"/>
              <a:t>Progress Check</a:t>
            </a:r>
            <a:endParaRPr lang="en-GB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472" y="1005840"/>
          <a:ext cx="8001056" cy="5020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8995"/>
                <a:gridCol w="3582061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Component of Fitness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Training Method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Flexibility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Static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Active/dynamic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Passive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Ballistic (This can cause injuries if done incorrectly)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Muscular Strength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Use of resistance machines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Muscular Endurance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Use of free weights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Circuit training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Power</a:t>
                      </a:r>
                      <a:endParaRPr lang="en-GB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Plymetric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training (power)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Aerobic Endurance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Continuous training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Fartlek training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Interval training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Speed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Hollow sprints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Acceleration Sprints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Hill Sprints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Methods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</a:rPr>
              <a:t>physical </a:t>
            </a:r>
            <a:r>
              <a:rPr lang="en-GB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</a:rPr>
              <a:t>fitness</a:t>
            </a:r>
          </a:p>
          <a:p>
            <a:r>
              <a:rPr lang="en-GB" sz="2800" i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</a:rPr>
              <a:t>aerobic endurance, muscular endurance, flexibility, speed, strength, body composition</a:t>
            </a:r>
            <a:endParaRPr lang="en-GB" sz="2800" i="1" dirty="0" smtClean="0">
              <a:solidFill>
                <a:srgbClr val="000000"/>
              </a:solidFill>
              <a:latin typeface="Arial" pitchFamily="34" charset="0"/>
              <a:ea typeface="Calibri" pitchFamily="34" charset="0"/>
            </a:endParaRPr>
          </a:p>
          <a:p>
            <a:endParaRPr lang="en-GB" dirty="0" smtClean="0"/>
          </a:p>
          <a:p>
            <a:r>
              <a:rPr lang="en-GB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</a:rPr>
              <a:t>skill-related </a:t>
            </a:r>
            <a:r>
              <a:rPr lang="en-GB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</a:rPr>
              <a:t>fitness</a:t>
            </a:r>
          </a:p>
          <a:p>
            <a:r>
              <a:rPr lang="en-GB" sz="2800" i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</a:rPr>
              <a:t>agility, balance, coordination, power, reaction time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Fitness Requirements</a:t>
            </a:r>
            <a:endParaRPr lang="en-GB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t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4357694"/>
            <a:ext cx="1714512" cy="228193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849185"/>
            <a:ext cx="7500958" cy="598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You are to select one of our talented athletes within school and produce a poster which could be displayed in the changing rooms. This poster should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dirty="0"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</a:rPr>
              <a:t>Describe the fitness requirements for achieving excellence in the selected sport          	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</a:rPr>
              <a:t>P1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Reference must be made to the following components of fitness: physical fitness (aerobic endurance, muscular endurance, flexibility, speed, strength, body composition); skill-related fitness (agility, balance, coordination, power, reaction time)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i="1" dirty="0">
              <a:solidFill>
                <a:srgbClr val="000000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</a:rPr>
              <a:t>Explain in more detail the importance of the components of fitness for the selected sport		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</a:rPr>
              <a:t>M1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GB" sz="1400" b="1" dirty="0">
              <a:solidFill>
                <a:srgbClr val="000000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</a:rPr>
              <a:t>Describe three different fitness training methods used to achieve excellence in the selected sport.	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</a:rPr>
              <a:t>P2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GB" sz="1400" b="1" dirty="0">
              <a:solidFill>
                <a:srgbClr val="000000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Fitness training methods: e.g. flexibility training (static, active, passive, ballistic), strength and power training (resistance machines, circuit training, </a:t>
            </a:r>
            <a:r>
              <a:rPr kumimoji="0" lang="en-GB" sz="1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plyometrics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, reps, sets and resistance), endurance training (continuous training, </a:t>
            </a:r>
            <a:r>
              <a:rPr kumimoji="0" lang="en-GB" sz="1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fartlek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 training, interval training, heart rate, training zones), speed and speed endurance (hollow sprints, acceleration sprints, interval training)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604" y="214290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GB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Tasks: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3" descr="triple_jump_ti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1643050"/>
            <a:ext cx="1714480" cy="414340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r>
              <a:rPr lang="en-GB" dirty="0" smtClean="0"/>
              <a:t>To be able to </a:t>
            </a:r>
            <a:r>
              <a:rPr lang="en-GB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</a:t>
            </a:r>
            <a:r>
              <a:rPr lang="en-GB" dirty="0" smtClean="0"/>
              <a:t> the importance of different </a:t>
            </a:r>
            <a:r>
              <a:rPr lang="en-GB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components of fitness </a:t>
            </a:r>
            <a:r>
              <a:rPr lang="en-GB" dirty="0" smtClean="0"/>
              <a:t>for a </a:t>
            </a:r>
            <a:r>
              <a:rPr lang="en-GB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triple jumper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</a:t>
            </a:r>
            <a:r>
              <a:rPr lang="en-GB" dirty="0" smtClean="0"/>
              <a:t> the different </a:t>
            </a:r>
            <a:r>
              <a:rPr lang="en-GB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methods </a:t>
            </a:r>
            <a:r>
              <a:rPr lang="en-GB" dirty="0" smtClean="0"/>
              <a:t>required for a </a:t>
            </a:r>
            <a:r>
              <a:rPr lang="en-GB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triple jumper </a:t>
            </a:r>
            <a:r>
              <a:rPr lang="en-GB" dirty="0" smtClean="0"/>
              <a:t>to achieve </a:t>
            </a:r>
            <a:r>
              <a:rPr lang="en-GB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excellence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Objectives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285860"/>
            <a:ext cx="8183880" cy="474918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B0F0"/>
                </a:solidFill>
                <a:latin typeface="+mn-lt"/>
              </a:rPr>
              <a:t>At the start of the lesson I knew ….. about </a:t>
            </a:r>
            <a:r>
              <a:rPr lang="en-GB" sz="2400" dirty="0" smtClean="0">
                <a:solidFill>
                  <a:srgbClr val="00B0F0"/>
                </a:solidFill>
                <a:latin typeface="+mn-lt"/>
              </a:rPr>
              <a:t>training methods and fitness requirements of a triple jumper</a:t>
            </a:r>
            <a:r>
              <a:rPr lang="en-GB" sz="2400" dirty="0" smtClean="0">
                <a:solidFill>
                  <a:srgbClr val="00B0F0"/>
                </a:solidFill>
                <a:latin typeface="+mn-lt"/>
              </a:rPr>
              <a:t/>
            </a:r>
            <a:br>
              <a:rPr lang="en-GB" sz="2400" dirty="0" smtClean="0">
                <a:solidFill>
                  <a:srgbClr val="00B0F0"/>
                </a:solidFill>
                <a:latin typeface="+mn-lt"/>
              </a:rPr>
            </a:br>
            <a:r>
              <a:rPr lang="en-GB" sz="2400" dirty="0" smtClean="0">
                <a:solidFill>
                  <a:srgbClr val="00B0F0"/>
                </a:solidFill>
                <a:latin typeface="+mn-lt"/>
              </a:rPr>
              <a:t>	</a:t>
            </a:r>
            <a:br>
              <a:rPr lang="en-GB" sz="2400" dirty="0" smtClean="0">
                <a:solidFill>
                  <a:srgbClr val="00B0F0"/>
                </a:solidFill>
                <a:latin typeface="+mn-lt"/>
              </a:rPr>
            </a:br>
            <a:r>
              <a:rPr lang="en-GB" sz="2400" dirty="0" smtClean="0">
                <a:solidFill>
                  <a:srgbClr val="00B0F0"/>
                </a:solidFill>
                <a:latin typeface="+mn-lt"/>
              </a:rPr>
              <a:t>Now I know …….. </a:t>
            </a:r>
            <a:r>
              <a:rPr lang="en-GB" sz="2400" dirty="0" smtClean="0">
                <a:solidFill>
                  <a:srgbClr val="00B0F0"/>
                </a:solidFill>
              </a:rPr>
              <a:t>about training methods and fitness requirements of a triple jumper </a:t>
            </a:r>
            <a:r>
              <a:rPr lang="en-GB" sz="2400" dirty="0" smtClean="0">
                <a:solidFill>
                  <a:srgbClr val="00B0F0"/>
                </a:solidFill>
                <a:latin typeface="+mn-lt"/>
              </a:rPr>
              <a:t/>
            </a:r>
            <a:br>
              <a:rPr lang="en-GB" sz="2400" dirty="0" smtClean="0">
                <a:solidFill>
                  <a:srgbClr val="00B0F0"/>
                </a:solidFill>
                <a:latin typeface="+mn-lt"/>
              </a:rPr>
            </a:br>
            <a:r>
              <a:rPr lang="en-GB" sz="2400" dirty="0" smtClean="0">
                <a:solidFill>
                  <a:srgbClr val="00B0F0"/>
                </a:solidFill>
                <a:latin typeface="+mn-lt"/>
              </a:rPr>
              <a:t/>
            </a:r>
            <a:br>
              <a:rPr lang="en-GB" sz="2400" dirty="0" smtClean="0">
                <a:solidFill>
                  <a:srgbClr val="00B0F0"/>
                </a:solidFill>
                <a:latin typeface="+mn-lt"/>
              </a:rPr>
            </a:br>
            <a:r>
              <a:rPr lang="en-GB" sz="2400" dirty="0" smtClean="0">
                <a:solidFill>
                  <a:srgbClr val="00B0F0"/>
                </a:solidFill>
                <a:latin typeface="+mn-lt"/>
              </a:rPr>
              <a:t>At the start of the lesson I was working at Grade …… To get to Grade ……. I need to……..</a:t>
            </a:r>
            <a:br>
              <a:rPr lang="en-GB" sz="2400" dirty="0" smtClean="0">
                <a:solidFill>
                  <a:srgbClr val="00B0F0"/>
                </a:solidFill>
                <a:latin typeface="+mn-lt"/>
              </a:rPr>
            </a:br>
            <a:r>
              <a:rPr lang="en-GB" sz="2400" dirty="0" smtClean="0">
                <a:solidFill>
                  <a:srgbClr val="00B0F0"/>
                </a:solidFill>
                <a:latin typeface="+mn-lt"/>
              </a:rPr>
              <a:t/>
            </a:r>
            <a:br>
              <a:rPr lang="en-GB" sz="2400" dirty="0" smtClean="0">
                <a:solidFill>
                  <a:srgbClr val="00B0F0"/>
                </a:solidFill>
                <a:latin typeface="+mn-lt"/>
              </a:rPr>
            </a:br>
            <a:r>
              <a:rPr lang="en-GB" sz="2400" dirty="0" smtClean="0">
                <a:solidFill>
                  <a:srgbClr val="00B0F0"/>
                </a:solidFill>
                <a:latin typeface="+mn-lt"/>
              </a:rPr>
              <a:t>I have made some/good /excellent </a:t>
            </a:r>
            <a:r>
              <a:rPr lang="en-GB" sz="2000" dirty="0" smtClean="0">
                <a:solidFill>
                  <a:srgbClr val="00B0F0"/>
                </a:solidFill>
                <a:latin typeface="+mn-lt"/>
              </a:rPr>
              <a:t>PROGRESS</a:t>
            </a:r>
            <a:r>
              <a:rPr lang="en-GB" sz="2800" dirty="0" smtClean="0">
                <a:latin typeface="+mn-lt"/>
              </a:rPr>
              <a:t/>
            </a:r>
            <a:br>
              <a:rPr lang="en-GB" sz="2800" dirty="0" smtClean="0">
                <a:latin typeface="+mn-lt"/>
              </a:rPr>
            </a:br>
            <a:endParaRPr lang="en-GB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0412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5400" b="1" dirty="0" smtClean="0"/>
              <a:t>Progress Check</a:t>
            </a:r>
            <a:endParaRPr lang="en-GB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245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Training Methods &amp; Fitness Requirements </vt:lpstr>
      <vt:lpstr>Learning Objectives</vt:lpstr>
      <vt:lpstr>At the start of the lesson I knew ….. about training methods and fitness requirements of a triple jumper   Now I know …….. about training methods and fitness requirements of a triple jumper   At the start of the lesson I was working at Grade …… To get to Grade ……. I need to……..  I have made some/good /excellent PROGRESS </vt:lpstr>
      <vt:lpstr>Training Methods</vt:lpstr>
      <vt:lpstr>Fitness Requirements</vt:lpstr>
      <vt:lpstr>Slide 6</vt:lpstr>
      <vt:lpstr>Learning Objectives</vt:lpstr>
      <vt:lpstr>At the start of the lesson I knew ….. about training methods and fitness requirements of a triple jumper   Now I know …….. about training methods and fitness requirements of a triple jumper   At the start of the lesson I was working at Grade …… To get to Grade ……. I need to……..  I have made some/good /excellent PROGRESS 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Methods &amp; Fitness Requirements </dc:title>
  <dc:creator>dwilson</dc:creator>
  <cp:lastModifiedBy>dwilson</cp:lastModifiedBy>
  <cp:revision>2</cp:revision>
  <dcterms:created xsi:type="dcterms:W3CDTF">2010-10-08T10:26:10Z</dcterms:created>
  <dcterms:modified xsi:type="dcterms:W3CDTF">2010-10-08T11:01:42Z</dcterms:modified>
</cp:coreProperties>
</file>